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7" r:id="rId2"/>
    <p:sldId id="405" r:id="rId3"/>
    <p:sldId id="426" r:id="rId4"/>
    <p:sldId id="439" r:id="rId5"/>
    <p:sldId id="425" r:id="rId6"/>
    <p:sldId id="443" r:id="rId7"/>
    <p:sldId id="428" r:id="rId8"/>
    <p:sldId id="429" r:id="rId9"/>
    <p:sldId id="448" r:id="rId10"/>
    <p:sldId id="430" r:id="rId11"/>
    <p:sldId id="431" r:id="rId12"/>
    <p:sldId id="432" r:id="rId13"/>
    <p:sldId id="433" r:id="rId14"/>
    <p:sldId id="434" r:id="rId15"/>
    <p:sldId id="435" r:id="rId16"/>
    <p:sldId id="442" r:id="rId1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7" autoAdjust="0"/>
    <p:restoredTop sz="96357" autoAdjust="0"/>
  </p:normalViewPr>
  <p:slideViewPr>
    <p:cSldViewPr snapToGrid="0" snapToObjects="1"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B2D3-7CF7-F043-B2C6-0223405A80F9}" type="datetimeFigureOut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B0AA-87C0-9442-98DB-0F4C28BE8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050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487B-595D-814A-9549-12256FCBDF34}" type="datetimeFigureOut">
              <a:rPr lang="da-DK" smtClean="0"/>
              <a:t>23-04-2019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E756-7ACF-5B4C-BF9F-5A568CFFFB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20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ECF4-A7F0-4A2A-B333-905D1513C818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79B7-25C5-40D5-A55C-3972B5847B6B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EA42-68E0-49EE-B086-E800EF5DCB33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3B81-9C66-440F-A3FF-0A8D0F400D5E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1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12C8-0E01-40EA-9E28-10587847FAB8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2D5-FF39-49AE-A92F-BCF871C400B2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4218-A189-4502-A0E4-66E1F63B2CEE}" type="datetime2">
              <a:rPr lang="da-DK" smtClean="0"/>
              <a:t>23. april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9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0A08-FB21-4BB1-BB3C-CE12E126BDE7}" type="datetime2">
              <a:rPr lang="da-DK" smtClean="0"/>
              <a:t>23.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4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6EE-BD65-4EE5-9127-80EE76AD4A0E}" type="datetime2">
              <a:rPr lang="da-DK" smtClean="0"/>
              <a:t>23. april 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8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E4D8-C720-4A9E-8CBA-4C5CB7851803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81F4-F39C-4DF5-9787-F8759B8532F5}" type="datetime2">
              <a:rPr lang="da-DK" smtClean="0"/>
              <a:t>23.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2791-6441-49AD-9C6B-B534D5DCC7D1}" type="datetime2">
              <a:rPr lang="da-DK" smtClean="0"/>
              <a:t>23.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HEnt 11 -  Creativity and Innovation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1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anmetrics.com/cgi-win/jtypes2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umanmetrics.com/cgi-win/jtypes2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synthesis#Latin" TargetMode="External"/><Relationship Id="rId2" Type="http://schemas.openxmlformats.org/officeDocument/2006/relationships/hyperlink" Target="https://en.wikipedia.org/wiki/Latin_langu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tionary.org/wiki/%CF%83%CF%8D%CE%BD%CE%B8%CE%B5%CF%83%CE%B9%CF%82#Ancient_Greek" TargetMode="External"/><Relationship Id="rId4" Type="http://schemas.openxmlformats.org/officeDocument/2006/relationships/hyperlink" Target="https://en.wikipedia.org/wiki/Ancient_Greek_languag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817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/>
              <a:t/>
            </a:r>
            <a:br>
              <a:rPr lang="da-DK" dirty="0"/>
            </a:br>
            <a:r>
              <a:rPr lang="da-DK" dirty="0"/>
              <a:t>Humanistisk Entrepreneurship 11</a:t>
            </a:r>
            <a:br>
              <a:rPr lang="da-DK" dirty="0"/>
            </a:br>
            <a:r>
              <a:rPr lang="da-DK" dirty="0"/>
              <a:t>Ahmed &amp; </a:t>
            </a:r>
            <a:r>
              <a:rPr lang="da-DK" dirty="0" err="1"/>
              <a:t>Shepherd</a:t>
            </a:r>
            <a:r>
              <a:rPr lang="da-DK" dirty="0"/>
              <a:t>: </a:t>
            </a:r>
            <a:br>
              <a:rPr lang="da-DK" dirty="0"/>
            </a:br>
            <a:r>
              <a:rPr lang="da-DK" dirty="0" err="1">
                <a:ea typeface="Calibri"/>
                <a:cs typeface="Times New Roman"/>
              </a:rPr>
              <a:t>Creativity</a:t>
            </a:r>
            <a:r>
              <a:rPr lang="da-DK" dirty="0">
                <a:ea typeface="Calibri"/>
                <a:cs typeface="Times New Roman"/>
              </a:rPr>
              <a:t> and innovation</a:t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>
                <a:ea typeface="Calibri"/>
                <a:cs typeface="Times New Roman"/>
              </a:rPr>
              <a:t/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/>
              <a:t/>
            </a:r>
            <a:br>
              <a:rPr lang="da-DK" dirty="0"/>
            </a:b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09216"/>
            <a:ext cx="6400800" cy="1392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83918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476672"/>
            <a:ext cx="6645424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/>
              <a:t>Fysiologisk forklaring på intelligens 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i="1" dirty="0"/>
              <a:t>Højre/venstre hjernehalvdel </a:t>
            </a:r>
          </a:p>
          <a:p>
            <a:pPr>
              <a:buNone/>
            </a:pPr>
            <a:r>
              <a:rPr lang="da-DK" sz="2400" i="1" dirty="0"/>
              <a:t>Placér dig på en skala fra 1 til 10 mellem de 2x9 karakteristika i figur 2.6 (igen, med al forbehold)</a:t>
            </a:r>
          </a:p>
          <a:p>
            <a:pPr>
              <a:buNone/>
            </a:pPr>
            <a:r>
              <a:rPr lang="da-DK" sz="2400" i="1" dirty="0">
                <a:cs typeface="Arial" pitchFamily="34" charset="0"/>
              </a:rPr>
              <a:t>Hvilken hjernehalvdel er dominant? Kan du udlede noget deraf angående din karrierevej?</a:t>
            </a:r>
          </a:p>
          <a:p>
            <a:pPr>
              <a:buNone/>
            </a:pPr>
            <a:r>
              <a:rPr lang="da-DK" sz="2400" i="1" dirty="0">
                <a:cs typeface="Arial" pitchFamily="34" charset="0"/>
              </a:rPr>
              <a:t>Hvor mange point har du tilskrevet dig selv?</a:t>
            </a: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1EF4-67FC-4933-B868-34F6641EC2A9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76197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188640"/>
            <a:ext cx="6645424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/>
              <a:t>Psykologisk forklaring på intelligens</a:t>
            </a:r>
            <a:endParaRPr lang="da-DK" sz="2400" b="1" dirty="0">
              <a:cs typeface="Arial" pitchFamily="34" charset="0"/>
            </a:endParaRP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dirty="0"/>
              <a:t>Jungs 4 typer; </a:t>
            </a:r>
            <a:r>
              <a:rPr lang="da-DK" sz="2400" dirty="0" err="1"/>
              <a:t>Sensing</a:t>
            </a:r>
            <a:r>
              <a:rPr lang="da-DK" sz="2400" dirty="0"/>
              <a:t>/</a:t>
            </a:r>
            <a:r>
              <a:rPr lang="da-DK" sz="2400" dirty="0" err="1"/>
              <a:t>thinking</a:t>
            </a:r>
            <a:r>
              <a:rPr lang="da-DK" sz="2400" dirty="0"/>
              <a:t>, Intuition/</a:t>
            </a:r>
            <a:r>
              <a:rPr lang="da-DK" sz="2400" dirty="0" err="1"/>
              <a:t>thinking</a:t>
            </a:r>
            <a:r>
              <a:rPr lang="da-DK" sz="2400" dirty="0"/>
              <a:t>, </a:t>
            </a:r>
            <a:r>
              <a:rPr lang="da-DK" sz="2400" dirty="0" err="1"/>
              <a:t>Sensing</a:t>
            </a:r>
            <a:r>
              <a:rPr lang="da-DK" sz="2400" dirty="0"/>
              <a:t>/</a:t>
            </a:r>
            <a:r>
              <a:rPr lang="da-DK" sz="2400" dirty="0" err="1"/>
              <a:t>feeling</a:t>
            </a:r>
            <a:r>
              <a:rPr lang="da-DK" sz="2400" dirty="0"/>
              <a:t>, Intuition/</a:t>
            </a:r>
            <a:r>
              <a:rPr lang="da-DK" sz="2400" dirty="0" err="1"/>
              <a:t>feeling</a:t>
            </a:r>
            <a:endParaRPr lang="da-DK" sz="2400" dirty="0"/>
          </a:p>
          <a:p>
            <a:pPr>
              <a:buNone/>
            </a:pPr>
            <a:r>
              <a:rPr lang="da-DK" sz="2400" dirty="0">
                <a:hlinkClick r:id="rId2"/>
              </a:rPr>
              <a:t>Tag testen (med al forbehold)</a:t>
            </a:r>
            <a:endParaRPr lang="da-DK" sz="2400" dirty="0"/>
          </a:p>
          <a:p>
            <a:pPr>
              <a:buNone/>
            </a:pPr>
            <a:r>
              <a:rPr lang="da-DK" sz="2400" dirty="0"/>
              <a:t>Passer resultatet med dine egne forestillinger?</a:t>
            </a: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i="1" dirty="0">
                <a:cs typeface="Arial" pitchFamily="34" charset="0"/>
              </a:rPr>
              <a:t>Hvilken </a:t>
            </a:r>
            <a:r>
              <a:rPr lang="da-DK" sz="2400" i="1" dirty="0" err="1">
                <a:cs typeface="Arial" pitchFamily="34" charset="0"/>
              </a:rPr>
              <a:t>Jung’ske</a:t>
            </a:r>
            <a:r>
              <a:rPr lang="da-DK" sz="2400" i="1" dirty="0">
                <a:cs typeface="Arial" pitchFamily="34" charset="0"/>
              </a:rPr>
              <a:t> type er du mest, og hvordan indvirker det i dine tilgange til det at være entreprenør (</a:t>
            </a:r>
            <a:r>
              <a:rPr lang="da-DK" sz="2400" i="1" dirty="0"/>
              <a:t>’Born’ eller ’Made’)</a:t>
            </a:r>
            <a:r>
              <a:rPr lang="da-DK" sz="2400" i="1" dirty="0">
                <a:cs typeface="Arial" pitchFamily="34" charset="0"/>
              </a:rPr>
              <a:t>, til hvordan du søger efter muligheder, til hvordan du evaluerer muligheder, til hvordan du organiserer muligheder, samt din tendens til at udnytte eller udforske ressourcer? Se Bager m.fl. ”Entreprenørskab i teori og praksis: Paradokser mødes” (modul 9)</a:t>
            </a: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D01B-BFF6-4C17-BBE7-9777BB9FC3CB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90903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D835-12E6-48DD-83CF-4098701D1952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pic>
        <p:nvPicPr>
          <p:cNvPr id="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756576" cy="609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33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4633-6F63-4DDC-987A-0363212E48D1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0"/>
            <a:ext cx="16002000" cy="100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765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5C44-8595-420C-B525-974827A50C5B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51720" y="476672"/>
            <a:ext cx="684076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/>
              <a:t>Organisatoriske faktorer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dirty="0"/>
              <a:t>Hvad forventes af en innovationsorienteret ledelse?</a:t>
            </a:r>
          </a:p>
          <a:p>
            <a:r>
              <a:rPr lang="da-DK" sz="2400" dirty="0"/>
              <a:t>Skal danne </a:t>
            </a:r>
            <a:r>
              <a:rPr lang="da-DK" sz="2400" dirty="0" err="1"/>
              <a:t>hetereogene</a:t>
            </a:r>
            <a:r>
              <a:rPr lang="da-DK" sz="2400" dirty="0"/>
              <a:t>/komplementære teams</a:t>
            </a:r>
          </a:p>
          <a:p>
            <a:r>
              <a:rPr lang="da-DK" sz="2400" dirty="0"/>
              <a:t>Skal være opmærksom på innovationsmuligheder</a:t>
            </a:r>
          </a:p>
          <a:p>
            <a:r>
              <a:rPr lang="da-DK" sz="2400" dirty="0"/>
              <a:t>Skal fremme divergens</a:t>
            </a:r>
          </a:p>
          <a:p>
            <a:r>
              <a:rPr lang="da-DK" sz="2400" dirty="0"/>
              <a:t>Skal afstikke befordrende rammer</a:t>
            </a:r>
          </a:p>
          <a:p>
            <a:r>
              <a:rPr lang="da-DK" sz="2400" dirty="0"/>
              <a:t>Skal </a:t>
            </a:r>
            <a:r>
              <a:rPr lang="da-DK" sz="2400" dirty="0" err="1"/>
              <a:t>facilitere</a:t>
            </a:r>
            <a:r>
              <a:rPr lang="da-DK" sz="2400" dirty="0"/>
              <a:t> konvergens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dirty="0"/>
              <a:t>Hvilken organisationsstruktur fremmer innovation?</a:t>
            </a:r>
          </a:p>
          <a:p>
            <a:r>
              <a:rPr lang="da-DK" sz="2400" dirty="0"/>
              <a:t>Nedbrydelse af hierarkier og siloer </a:t>
            </a:r>
          </a:p>
          <a:p>
            <a:r>
              <a:rPr lang="da-DK" sz="2400" dirty="0"/>
              <a:t>Systematisk og tværfaglig søgen efter innovation</a:t>
            </a:r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1710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7084-CCF5-416E-ADC9-09531D8FD393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51720" y="1124744"/>
            <a:ext cx="6635080" cy="43947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>
                <a:cs typeface="Arial" pitchFamily="34" charset="0"/>
              </a:rPr>
              <a:t>…og hvilken organisationskultur?</a:t>
            </a:r>
          </a:p>
          <a:p>
            <a:r>
              <a:rPr lang="da-DK" sz="2400" dirty="0">
                <a:cs typeface="Arial" pitchFamily="34" charset="0"/>
              </a:rPr>
              <a:t>Innovationsfremmende ved at forvente, facilitere og belønne kreativitet</a:t>
            </a:r>
          </a:p>
          <a:p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dirty="0"/>
              <a:t>Hvordan bør kreativitet belønnes?</a:t>
            </a:r>
          </a:p>
          <a:p>
            <a:r>
              <a:rPr lang="da-DK" sz="2400" dirty="0"/>
              <a:t>Måling og anerkendelse af kreativitet skal være forstået og accepteret af teamet.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7868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76A7-440B-48F2-981C-D0A7A6BD7135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137272" y="2140923"/>
            <a:ext cx="6635080" cy="29744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>
                <a:cs typeface="Arial" pitchFamily="34" charset="0"/>
              </a:rPr>
              <a:t>Brainstorming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Find et emne I vil brainstorme om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Dan grupper på min. 6 medlemmer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Ca. 10 minutters fri associationer (divergent)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Ca. 10 minutters kritisk argumentation (</a:t>
            </a:r>
            <a:r>
              <a:rPr lang="da-DK" sz="2400" dirty="0" err="1">
                <a:cs typeface="Arial" pitchFamily="34" charset="0"/>
              </a:rPr>
              <a:t>convergent</a:t>
            </a:r>
            <a:r>
              <a:rPr lang="da-DK" sz="2400" dirty="0">
                <a:cs typeface="Arial" pitchFamily="34" charset="0"/>
              </a:rPr>
              <a:t>)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Emnets </a:t>
            </a:r>
            <a:r>
              <a:rPr lang="da-DK" sz="2400" dirty="0" err="1"/>
              <a:t>pitcher</a:t>
            </a:r>
            <a:r>
              <a:rPr lang="da-DK" sz="2400" dirty="0"/>
              <a:t> konkluderer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>
                <a:solidFill>
                  <a:srgbClr val="FF0000"/>
                </a:solidFill>
              </a:rPr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5315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6F8D-A80C-45E3-B70A-CC643B36F6ED}" type="datetime2">
              <a:rPr lang="da-DK" smtClean="0"/>
              <a:t>23.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HEnt</a:t>
            </a:r>
            <a:r>
              <a:rPr lang="en-US" dirty="0"/>
              <a:t> 11 -  Creativity and Innovation </a:t>
            </a:r>
          </a:p>
        </p:txBody>
      </p:sp>
      <p:sp>
        <p:nvSpPr>
          <p:cNvPr id="8" name="Rektangel 7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32974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167822"/>
            <a:ext cx="6984776" cy="6597352"/>
          </a:xfrm>
        </p:spPr>
        <p:txBody>
          <a:bodyPr>
            <a:normAutofit/>
          </a:bodyPr>
          <a:lstStyle/>
          <a:p>
            <a:r>
              <a:rPr lang="da-DK" sz="2400" dirty="0">
                <a:cs typeface="Arial" pitchFamily="34" charset="0"/>
              </a:rPr>
              <a:t>Innovation udspringer af kreativitet</a:t>
            </a:r>
          </a:p>
          <a:p>
            <a:r>
              <a:rPr lang="da-DK" sz="2400" dirty="0">
                <a:cs typeface="Arial" pitchFamily="34" charset="0"/>
              </a:rPr>
              <a:t>Innovationsepicentre kan opstå overalt i forretningsmodellen (og i organisationen)</a:t>
            </a:r>
          </a:p>
          <a:p>
            <a:pPr>
              <a:buNone/>
            </a:pPr>
            <a:r>
              <a:rPr lang="da-DK" sz="2400" dirty="0"/>
              <a:t>Kan man styre og fremme kreativitet?</a:t>
            </a: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Hvad er kreativitet?</a:t>
            </a:r>
          </a:p>
          <a:p>
            <a:r>
              <a:rPr lang="da-DK" sz="2400" dirty="0">
                <a:cs typeface="Arial" pitchFamily="34" charset="0"/>
              </a:rPr>
              <a:t>Nye ideer (Creation)</a:t>
            </a:r>
          </a:p>
          <a:p>
            <a:r>
              <a:rPr lang="da-DK" sz="2400" dirty="0">
                <a:cs typeface="Arial" pitchFamily="34" charset="0"/>
              </a:rPr>
              <a:t>Eksisterende ideer i nye sammenhæng (</a:t>
            </a:r>
            <a:r>
              <a:rPr lang="da-DK" sz="2400" dirty="0" err="1">
                <a:cs typeface="Arial" pitchFamily="34" charset="0"/>
              </a:rPr>
              <a:t>Modification</a:t>
            </a:r>
            <a:r>
              <a:rPr lang="da-DK" sz="2400" dirty="0">
                <a:cs typeface="Arial" pitchFamily="34" charset="0"/>
              </a:rPr>
              <a:t>)</a:t>
            </a:r>
          </a:p>
          <a:p>
            <a:r>
              <a:rPr lang="da-DK" sz="2400" dirty="0">
                <a:cs typeface="Arial" pitchFamily="34" charset="0"/>
              </a:rPr>
              <a:t>Analyse af ideen </a:t>
            </a:r>
          </a:p>
          <a:p>
            <a:pPr>
              <a:buNone/>
            </a:pPr>
            <a:r>
              <a:rPr lang="da-DK" sz="2000" dirty="0">
                <a:cs typeface="Arial" pitchFamily="34" charset="0"/>
              </a:rPr>
              <a:t>	Analyse </a:t>
            </a:r>
            <a:r>
              <a:rPr lang="da-DK" sz="2000" dirty="0"/>
              <a:t>fra græsk </a:t>
            </a:r>
            <a:r>
              <a:rPr lang="da-DK" sz="2000" i="1" dirty="0" err="1"/>
              <a:t>analysis</a:t>
            </a:r>
            <a:r>
              <a:rPr lang="da-DK" sz="2000" dirty="0"/>
              <a:t> 'opløsning‘</a:t>
            </a:r>
          </a:p>
          <a:p>
            <a:r>
              <a:rPr lang="da-DK" sz="2400" dirty="0">
                <a:cs typeface="Arial" pitchFamily="34" charset="0"/>
              </a:rPr>
              <a:t>Udforskning af problemstillingens skjulte korrelationer (</a:t>
            </a:r>
            <a:r>
              <a:rPr lang="da-DK" sz="2400" dirty="0" err="1">
                <a:cs typeface="Arial" pitchFamily="34" charset="0"/>
              </a:rPr>
              <a:t>Synthesis</a:t>
            </a:r>
            <a:r>
              <a:rPr lang="da-DK" sz="2400" dirty="0">
                <a:cs typeface="Arial" pitchFamily="34" charset="0"/>
              </a:rPr>
              <a:t>)</a:t>
            </a:r>
          </a:p>
          <a:p>
            <a:pPr marL="400050" lvl="1" indent="0">
              <a:buNone/>
            </a:pPr>
            <a:r>
              <a:rPr lang="da-DK" sz="2000" dirty="0">
                <a:cs typeface="Arial" pitchFamily="34" charset="0"/>
              </a:rPr>
              <a:t>Syntese </a:t>
            </a:r>
            <a:r>
              <a:rPr lang="da-DK" sz="2000" dirty="0"/>
              <a:t>From </a:t>
            </a:r>
            <a:r>
              <a:rPr lang="da-DK" sz="2000" dirty="0">
                <a:hlinkClick r:id="rId2" tooltip="w:Latin language"/>
              </a:rPr>
              <a:t>Latin</a:t>
            </a:r>
            <a:r>
              <a:rPr lang="da-DK" sz="2000" dirty="0"/>
              <a:t> </a:t>
            </a:r>
            <a:r>
              <a:rPr lang="da-DK" sz="2000" i="1" dirty="0" err="1">
                <a:hlinkClick r:id="rId3" tooltip="synthesis"/>
              </a:rPr>
              <a:t>synthesis</a:t>
            </a:r>
            <a:r>
              <a:rPr lang="da-DK" sz="2000" dirty="0"/>
              <a:t>, from </a:t>
            </a:r>
            <a:r>
              <a:rPr lang="da-DK" sz="2000" dirty="0">
                <a:hlinkClick r:id="rId4" tooltip="w:Ancient Greek language"/>
              </a:rPr>
              <a:t>Ancient Greek</a:t>
            </a:r>
            <a:r>
              <a:rPr lang="da-DK" sz="2000" dirty="0"/>
              <a:t> </a:t>
            </a:r>
            <a:r>
              <a:rPr lang="el-GR" sz="2000" dirty="0">
                <a:hlinkClick r:id="rId5" tooltip="σύνθεσις"/>
              </a:rPr>
              <a:t>σύνθεσις</a:t>
            </a:r>
            <a:r>
              <a:rPr lang="el-GR" sz="2000" dirty="0"/>
              <a:t> (</a:t>
            </a:r>
            <a:r>
              <a:rPr lang="da-DK" sz="2000" i="1" dirty="0" err="1"/>
              <a:t>súnthesis</a:t>
            </a:r>
            <a:r>
              <a:rPr lang="da-DK" sz="2000" dirty="0"/>
              <a:t>, “a putting </a:t>
            </a:r>
            <a:r>
              <a:rPr lang="da-DK" sz="2000" dirty="0" err="1"/>
              <a:t>together</a:t>
            </a:r>
            <a:r>
              <a:rPr lang="da-DK" sz="2000" dirty="0"/>
              <a:t>; </a:t>
            </a:r>
            <a:r>
              <a:rPr lang="da-DK" sz="2000" dirty="0" err="1"/>
              <a:t>composition</a:t>
            </a:r>
            <a:r>
              <a:rPr lang="da-DK" sz="2000" dirty="0"/>
              <a:t>”)</a:t>
            </a:r>
            <a:endParaRPr lang="da-DK" sz="2000" dirty="0">
              <a:cs typeface="Arial" pitchFamily="34" charset="0"/>
            </a:endParaRPr>
          </a:p>
          <a:p>
            <a:pPr marL="0" indent="0"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1152-5414-413B-802C-FECB5DB311AA}" type="datetime2">
              <a:rPr lang="da-DK" smtClean="0"/>
              <a:t>23. april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Forms of creativity</a:t>
            </a:r>
            <a:endParaRPr lang="da-DK" sz="1600" dirty="0">
              <a:solidFill>
                <a:srgbClr val="FF0000"/>
              </a:solidFill>
            </a:endParaRPr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5901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78470"/>
            <a:ext cx="6984776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/>
              <a:t>Radikal innovation</a:t>
            </a:r>
          </a:p>
          <a:p>
            <a:pPr>
              <a:buNone/>
            </a:pPr>
            <a:r>
              <a:rPr lang="da-DK" sz="2400" dirty="0"/>
              <a:t>At skabe noget fuldstændig nyt: telefonen</a:t>
            </a:r>
          </a:p>
          <a:p>
            <a:pPr>
              <a:buNone/>
            </a:pPr>
            <a:r>
              <a:rPr lang="da-DK" sz="2400" dirty="0"/>
              <a:t>Husk nu: </a:t>
            </a:r>
            <a:r>
              <a:rPr lang="da-DK" sz="2400" dirty="0" err="1"/>
              <a:t>Meucci</a:t>
            </a:r>
            <a:r>
              <a:rPr lang="da-DK" sz="2400" dirty="0"/>
              <a:t>, ikke Bell</a:t>
            </a:r>
          </a:p>
          <a:p>
            <a:pPr>
              <a:buNone/>
            </a:pPr>
            <a:r>
              <a:rPr lang="da-DK" sz="2400" b="1" dirty="0"/>
              <a:t>Inkrementel innovation</a:t>
            </a:r>
          </a:p>
          <a:p>
            <a:pPr>
              <a:buNone/>
            </a:pPr>
            <a:r>
              <a:rPr lang="da-DK" sz="2400" dirty="0"/>
              <a:t>At forbedre noget </a:t>
            </a:r>
            <a:r>
              <a:rPr lang="da-DK" sz="2400" i="1" dirty="0"/>
              <a:t>(Funktionelle forbedringer)</a:t>
            </a:r>
            <a:r>
              <a:rPr lang="da-DK" sz="2400" dirty="0"/>
              <a:t> så det </a:t>
            </a:r>
          </a:p>
          <a:p>
            <a:pPr lvl="1"/>
            <a:r>
              <a:rPr lang="da-DK" sz="2400" dirty="0"/>
              <a:t>virker bedre: brugervenlighed, tydeligere signal</a:t>
            </a:r>
          </a:p>
          <a:p>
            <a:pPr lvl="1"/>
            <a:r>
              <a:rPr lang="da-DK" sz="2400" dirty="0"/>
              <a:t>løser nye opgaver: telefonsvarer</a:t>
            </a:r>
          </a:p>
          <a:p>
            <a:pPr lvl="1"/>
            <a:r>
              <a:rPr lang="da-DK" sz="2400" dirty="0"/>
              <a:t>virker undre andre forhold: mobiltelefon</a:t>
            </a:r>
          </a:p>
          <a:p>
            <a:pPr lvl="1"/>
            <a:r>
              <a:rPr lang="da-DK" sz="2400" dirty="0"/>
              <a:t>bruges til noget nyt: </a:t>
            </a:r>
            <a:r>
              <a:rPr lang="da-DK" sz="2400" dirty="0" err="1"/>
              <a:t>apps</a:t>
            </a:r>
            <a:r>
              <a:rPr lang="da-DK" sz="2400" dirty="0"/>
              <a:t> til </a:t>
            </a:r>
            <a:r>
              <a:rPr lang="da-DK" sz="2400" dirty="0" err="1"/>
              <a:t>smartphones</a:t>
            </a:r>
            <a:endParaRPr lang="da-DK" sz="2400" i="1" dirty="0"/>
          </a:p>
          <a:p>
            <a:pPr>
              <a:buNone/>
            </a:pPr>
            <a:r>
              <a:rPr lang="da-DK" sz="2400" dirty="0"/>
              <a:t>At (re)designe objekter og deres visuelle identitet </a:t>
            </a:r>
            <a:r>
              <a:rPr lang="da-DK" sz="2400" i="1" dirty="0"/>
              <a:t>(Æstetiske forbedringer) </a:t>
            </a:r>
            <a:r>
              <a:rPr lang="da-DK" sz="2400" dirty="0"/>
              <a:t>så de følger/inspirerer målgruppens æstetiske præferencer</a:t>
            </a:r>
          </a:p>
          <a:p>
            <a:pPr>
              <a:buNone/>
            </a:pPr>
            <a:r>
              <a:rPr lang="da-DK" sz="2400" dirty="0"/>
              <a:t>At tilføre en fortælling/image/merværdi </a:t>
            </a:r>
            <a:r>
              <a:rPr lang="da-DK" sz="2400" i="1" dirty="0"/>
              <a:t>(Symbolske forbedringer)</a:t>
            </a:r>
          </a:p>
          <a:p>
            <a:pPr>
              <a:buNone/>
            </a:pPr>
            <a:r>
              <a:rPr lang="da-DK" sz="2400" i="1" dirty="0">
                <a:cs typeface="Arial" pitchFamily="34" charset="0"/>
              </a:rPr>
              <a:t>Af hvilke typer for innovation udspringer jeres idé?</a:t>
            </a: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A319-4149-4075-86CC-F8A8DF7DB1D6}" type="datetime2">
              <a:rPr lang="da-DK" smtClean="0"/>
              <a:t>23. april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Forms of creativity</a:t>
            </a:r>
            <a:endParaRPr lang="da-DK" sz="1600" dirty="0">
              <a:solidFill>
                <a:srgbClr val="FF0000"/>
              </a:solidFill>
            </a:endParaRPr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8800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188640"/>
            <a:ext cx="691276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/>
              <a:t>Myter om kreativitet</a:t>
            </a:r>
          </a:p>
          <a:p>
            <a:pPr>
              <a:buNone/>
            </a:pPr>
            <a:r>
              <a:rPr lang="da-DK" sz="2400" dirty="0"/>
              <a:t>1. Innovation kan købes 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Produkter og ydelser er kun en del af innovation: Procedurer, markedsføring m.m. er oftest tilknyttet organisationen og skal indgå i en naturlig symbiose</a:t>
            </a:r>
          </a:p>
          <a:p>
            <a:pPr>
              <a:buNone/>
            </a:pPr>
            <a:r>
              <a:rPr lang="da-DK" sz="2400" dirty="0"/>
              <a:t>2. + 3. Idéen er innovationen</a:t>
            </a:r>
          </a:p>
          <a:p>
            <a:pPr>
              <a:buNone/>
            </a:pPr>
            <a:r>
              <a:rPr lang="da-DK" sz="2400" dirty="0"/>
              <a:t>Innovation skal implementeres og skabe værdi</a:t>
            </a:r>
          </a:p>
          <a:p>
            <a:pPr>
              <a:buNone/>
            </a:pPr>
            <a:r>
              <a:rPr lang="da-DK" sz="2400" dirty="0"/>
              <a:t>4. Idéer skabes ud af det blå (fejlagtig fortolkning af ’</a:t>
            </a:r>
            <a:r>
              <a:rPr lang="da-DK" sz="2400" dirty="0" err="1"/>
              <a:t>Eureka</a:t>
            </a:r>
            <a:r>
              <a:rPr lang="da-DK" sz="2400" dirty="0"/>
              <a:t>’)</a:t>
            </a:r>
          </a:p>
          <a:p>
            <a:pPr>
              <a:buNone/>
            </a:pPr>
            <a:r>
              <a:rPr lang="da-DK" sz="2400" dirty="0"/>
              <a:t>5. Gode idéer erkendes straks</a:t>
            </a:r>
          </a:p>
          <a:p>
            <a:pPr>
              <a:buNone/>
            </a:pPr>
            <a:r>
              <a:rPr lang="da-DK" sz="2400" dirty="0"/>
              <a:t>6. Innovation forudsætter klare og reproducerbare forløb; kan planlægges</a:t>
            </a:r>
          </a:p>
          <a:p>
            <a:pPr>
              <a:buNone/>
            </a:pPr>
            <a:r>
              <a:rPr lang="da-DK" sz="2400" dirty="0"/>
              <a:t>7. + 8. Innovation kan forceres</a:t>
            </a:r>
          </a:p>
          <a:p>
            <a:pPr>
              <a:buNone/>
            </a:pPr>
            <a:r>
              <a:rPr lang="da-DK" sz="2400" dirty="0"/>
              <a:t>9. Implementering af den gode idé er målet, innovation er ikke en kontinuerlig proces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FB03-9A63-4CA1-B2D1-A72791E1F8F3}" type="datetime2">
              <a:rPr lang="da-DK" smtClean="0"/>
              <a:t>23. april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42329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476672"/>
            <a:ext cx="6912768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/>
              <a:t>Den kreative proces</a:t>
            </a:r>
          </a:p>
          <a:p>
            <a:pPr>
              <a:buNone/>
            </a:pPr>
            <a:r>
              <a:rPr lang="da-DK" sz="2400" dirty="0"/>
              <a:t>Den kreative (gruppe)proces kan inddeles i forberedelse (gruppedannelse; sammensætning af forskellige kompetencer og personlighedsprofiler), fokus (problemstillingen) , divergent tænkning (fri brainstorming), inkubation (refleksion; fra ’summen’ til ’lad os sove over det’) og konvergent tænkning (valg af retning). Se også BMG </a:t>
            </a:r>
          </a:p>
          <a:p>
            <a:pPr>
              <a:buNone/>
            </a:pPr>
            <a:r>
              <a:rPr lang="da-DK" sz="2400" b="1" dirty="0"/>
              <a:t>Divergente og konvergente faser </a:t>
            </a:r>
          </a:p>
          <a:p>
            <a:pPr>
              <a:buNone/>
            </a:pPr>
            <a:r>
              <a:rPr lang="da-DK" sz="2400" dirty="0"/>
              <a:t>Se billedet på s. 49; Kreativitet skal understøtte hele værdikædens faser/ alle </a:t>
            </a:r>
            <a:r>
              <a:rPr lang="da-DK" sz="2400" dirty="0" err="1"/>
              <a:t>canvasmodellens</a:t>
            </a:r>
            <a:r>
              <a:rPr lang="da-DK" sz="2400" dirty="0"/>
              <a:t> byggesten</a:t>
            </a:r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F3B-8069-46E2-A839-BB87AA68B465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Divergent and convergent thinking</a:t>
            </a:r>
            <a:endParaRPr lang="da-DK" sz="1600" dirty="0">
              <a:solidFill>
                <a:srgbClr val="FF0000"/>
              </a:solidFill>
            </a:endParaRPr>
          </a:p>
          <a:p>
            <a:r>
              <a:rPr lang="en-US" sz="1600" dirty="0"/>
              <a:t>Individual/team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607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548680"/>
            <a:ext cx="6912768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b="1" dirty="0"/>
              <a:t>Individuelle faktorer. </a:t>
            </a:r>
            <a:r>
              <a:rPr lang="da-DK" sz="2400" b="1" dirty="0">
                <a:cs typeface="Arial" pitchFamily="34" charset="0"/>
              </a:rPr>
              <a:t>Individet og kreativitet</a:t>
            </a:r>
          </a:p>
          <a:p>
            <a:pPr>
              <a:buNone/>
            </a:pPr>
            <a:r>
              <a:rPr lang="da-DK" sz="2400" dirty="0">
                <a:cs typeface="Arial" pitchFamily="34" charset="0"/>
              </a:rPr>
              <a:t>Kommentér </a:t>
            </a:r>
            <a:r>
              <a:rPr lang="da-DK" sz="2400" dirty="0" err="1">
                <a:cs typeface="Arial" pitchFamily="34" charset="0"/>
              </a:rPr>
              <a:t>Gardners</a:t>
            </a:r>
            <a:r>
              <a:rPr lang="da-DK" sz="2400" dirty="0">
                <a:cs typeface="Arial" pitchFamily="34" charset="0"/>
              </a:rPr>
              <a:t> tre ‘manifestationer’/udtryk af intelligens</a:t>
            </a:r>
          </a:p>
          <a:p>
            <a:r>
              <a:rPr lang="da-DK" sz="2400" dirty="0">
                <a:cs typeface="Arial" pitchFamily="34" charset="0"/>
              </a:rPr>
              <a:t>Analytisk tænkning (at forstå)</a:t>
            </a:r>
          </a:p>
          <a:p>
            <a:r>
              <a:rPr lang="da-DK" sz="2400" dirty="0">
                <a:cs typeface="Arial" pitchFamily="34" charset="0"/>
              </a:rPr>
              <a:t>Kreativ tænkning (at kombinere)</a:t>
            </a:r>
          </a:p>
          <a:p>
            <a:r>
              <a:rPr lang="da-DK" sz="2400" dirty="0">
                <a:cs typeface="Arial" pitchFamily="34" charset="0"/>
              </a:rPr>
              <a:t>Kontekstuel tænkning (at implementere)</a:t>
            </a:r>
          </a:p>
          <a:p>
            <a:endParaRPr lang="da-DK" sz="2400" dirty="0">
              <a:cs typeface="Arial" pitchFamily="34" charset="0"/>
            </a:endParaRPr>
          </a:p>
          <a:p>
            <a:pPr>
              <a:buNone/>
            </a:pPr>
            <a:r>
              <a:rPr lang="da-DK" sz="2400" i="1" dirty="0">
                <a:cs typeface="Arial" pitchFamily="34" charset="0"/>
              </a:rPr>
              <a:t>Forsøg at bruge de tre typer intelligens bevidst, fokuseret og, hvis det giver mening, iterativt</a:t>
            </a:r>
            <a:endParaRPr lang="da-DK" sz="2400" i="1" dirty="0"/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73A0-57F0-4740-882C-747DDFECE31B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0747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476672"/>
            <a:ext cx="6645424" cy="59046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a-DK" sz="2400" b="1" dirty="0"/>
              <a:t>Kognitiv forklaring på intelligens </a:t>
            </a:r>
            <a:endParaRPr lang="da-DK" sz="2400" dirty="0"/>
          </a:p>
          <a:p>
            <a:pPr>
              <a:buNone/>
            </a:pPr>
            <a:r>
              <a:rPr lang="da-DK" sz="2400" dirty="0" err="1"/>
              <a:t>Gardners</a:t>
            </a:r>
            <a:r>
              <a:rPr lang="da-DK" sz="2400" dirty="0"/>
              <a:t> 7 intelligenser </a:t>
            </a:r>
          </a:p>
          <a:p>
            <a:r>
              <a:rPr lang="da-DK" sz="2400" dirty="0"/>
              <a:t>Musikalsk/kreativ intelligens</a:t>
            </a:r>
          </a:p>
          <a:p>
            <a:r>
              <a:rPr lang="da-DK" sz="2400" dirty="0"/>
              <a:t>Sproglig/verbal intelligens</a:t>
            </a:r>
          </a:p>
          <a:p>
            <a:r>
              <a:rPr lang="da-DK" sz="2400" dirty="0"/>
              <a:t>Kropslig/kinæstetisk intelligens</a:t>
            </a:r>
          </a:p>
          <a:p>
            <a:r>
              <a:rPr lang="da-DK" sz="2400" dirty="0"/>
              <a:t>Logisk/matematisk intelligens</a:t>
            </a:r>
          </a:p>
          <a:p>
            <a:r>
              <a:rPr lang="da-DK" sz="2400" dirty="0"/>
              <a:t>Visuel/rumlig intelligens/</a:t>
            </a:r>
            <a:r>
              <a:rPr lang="da-DK" sz="2400" dirty="0" err="1"/>
              <a:t>spatial</a:t>
            </a:r>
            <a:r>
              <a:rPr lang="da-DK" sz="2400" dirty="0"/>
              <a:t> intelligens</a:t>
            </a:r>
          </a:p>
          <a:p>
            <a:r>
              <a:rPr lang="da-DK" sz="2400" dirty="0"/>
              <a:t>Interpersonel intelligens/social intelligens</a:t>
            </a:r>
          </a:p>
          <a:p>
            <a:r>
              <a:rPr lang="da-DK" sz="2400" dirty="0" err="1"/>
              <a:t>Intrapersonel</a:t>
            </a:r>
            <a:r>
              <a:rPr lang="da-DK" sz="2400" dirty="0"/>
              <a:t> intelligens/personlig intelligens</a:t>
            </a:r>
          </a:p>
          <a:p>
            <a:pPr>
              <a:buNone/>
            </a:pPr>
            <a:r>
              <a:rPr lang="da-DK" sz="2400" i="1" dirty="0"/>
              <a:t>Placér dig på en skala fra 1 til 10 i de 7 intelligenser </a:t>
            </a:r>
          </a:p>
          <a:p>
            <a:pPr>
              <a:buNone/>
            </a:pPr>
            <a:r>
              <a:rPr lang="da-DK" sz="2400" i="1" dirty="0">
                <a:solidFill>
                  <a:srgbClr val="FF0000"/>
                </a:solidFill>
              </a:rPr>
              <a:t>Du kan tage forskellige test på nettet, men vær opmærksom på, at du giver personlige data fra dig…</a:t>
            </a:r>
          </a:p>
          <a:p>
            <a:pPr>
              <a:buNone/>
            </a:pPr>
            <a:r>
              <a:rPr lang="da-DK" sz="2400" i="1" dirty="0"/>
              <a:t>Passer resultatet med dine egne forestillinger?</a:t>
            </a:r>
          </a:p>
          <a:p>
            <a:pPr>
              <a:buNone/>
            </a:pPr>
            <a:r>
              <a:rPr lang="da-DK" sz="2400" i="1" dirty="0"/>
              <a:t>Er der noget du kan, bør eller vil gøre ved fordelingen?</a:t>
            </a:r>
            <a:endParaRPr lang="da-DK" sz="2400" i="1" dirty="0">
              <a:cs typeface="Arial" pitchFamily="34" charset="0"/>
            </a:endParaRPr>
          </a:p>
          <a:p>
            <a:pPr>
              <a:buNone/>
            </a:pPr>
            <a:endParaRPr lang="da-DK" sz="2400" dirty="0">
              <a:cs typeface="Arial" pitchFamily="34" charset="0"/>
            </a:endParaRPr>
          </a:p>
          <a:p>
            <a:pPr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7775-0FF3-4530-9E89-F4DB8DD9052C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36851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7775-0FF3-4530-9E89-F4DB8DD9052C}" type="datetime2">
              <a:rPr lang="da-DK" smtClean="0"/>
              <a:t>23. april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11 -  Creativity and Innovation </a:t>
            </a: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133672" y="2455527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Forms of creativity</a:t>
            </a:r>
            <a:endParaRPr lang="da-DK" sz="1600" dirty="0"/>
          </a:p>
          <a:p>
            <a:r>
              <a:rPr lang="en-US" sz="1600" dirty="0"/>
              <a:t>Myths of creativity</a:t>
            </a:r>
          </a:p>
          <a:p>
            <a:r>
              <a:rPr lang="da-DK" sz="1600" dirty="0"/>
              <a:t>The </a:t>
            </a:r>
            <a:r>
              <a:rPr lang="da-DK" sz="1600" dirty="0" err="1"/>
              <a:t>creative</a:t>
            </a:r>
            <a:r>
              <a:rPr lang="da-DK" sz="1600" dirty="0"/>
              <a:t> </a:t>
            </a:r>
            <a:r>
              <a:rPr lang="da-DK" sz="1600" dirty="0" err="1"/>
              <a:t>process</a:t>
            </a:r>
            <a:endParaRPr lang="da-DK" sz="1600" dirty="0"/>
          </a:p>
          <a:p>
            <a:r>
              <a:rPr lang="en-US" sz="1600" dirty="0"/>
              <a:t>Divergent and convergent thinking</a:t>
            </a:r>
            <a:endParaRPr lang="da-DK" sz="1600" dirty="0"/>
          </a:p>
          <a:p>
            <a:r>
              <a:rPr lang="en-US" sz="1600" dirty="0">
                <a:solidFill>
                  <a:srgbClr val="FF0000"/>
                </a:solidFill>
              </a:rPr>
              <a:t>Individual/team</a:t>
            </a:r>
            <a:r>
              <a:rPr lang="en-US" sz="1600" dirty="0"/>
              <a:t> creativity</a:t>
            </a:r>
          </a:p>
          <a:p>
            <a:r>
              <a:rPr lang="da-DK" sz="1600" dirty="0"/>
              <a:t>Opgaver</a:t>
            </a: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4D1524CA-2B39-4554-B376-9614F9F2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xmlns="" id="{C4457EA7-C607-4723-8350-781BA2F8A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797"/>
            <a:ext cx="11444520" cy="619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6741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1038</Words>
  <Application>Microsoft Office PowerPoint</Application>
  <PresentationFormat>Skærmshow (4:3)</PresentationFormat>
  <Paragraphs>225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 Humanistisk Entrepreneurship 11 Ahmed &amp; Shepherd:  Creativity and innovation 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Ezio Pillon</dc:creator>
  <cp:lastModifiedBy>e</cp:lastModifiedBy>
  <cp:revision>187</cp:revision>
  <dcterms:created xsi:type="dcterms:W3CDTF">2013-03-03T08:46:08Z</dcterms:created>
  <dcterms:modified xsi:type="dcterms:W3CDTF">2019-04-23T09:11:31Z</dcterms:modified>
</cp:coreProperties>
</file>